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7" r:id="rId4"/>
    <p:sldId id="263" r:id="rId5"/>
    <p:sldId id="265" r:id="rId6"/>
    <p:sldId id="267" r:id="rId7"/>
    <p:sldId id="281" r:id="rId8"/>
    <p:sldId id="282" r:id="rId9"/>
    <p:sldId id="283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5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16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6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00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3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56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89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63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7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9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0E1B-5503-480C-AD57-F83815E60D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5D3C1F5-2D21-4973-8590-70992A3A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4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products/visual-studio-community-vs.aspx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D273-A447-4B59-AE17-C69BB4225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C# Fundamentals</a:t>
            </a:r>
            <a:br>
              <a:rPr lang="en-US" dirty="0"/>
            </a:br>
            <a:r>
              <a:rPr lang="en-US" dirty="0"/>
              <a:t>Day - 1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B6460-FEC1-4995-A5A7-453A5D688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Hunaid Hussain</a:t>
            </a:r>
          </a:p>
        </p:txBody>
      </p:sp>
    </p:spTree>
    <p:extLst>
      <p:ext uri="{BB962C8B-B14F-4D97-AF65-F5344CB8AC3E}">
        <p14:creationId xmlns:p14="http://schemas.microsoft.com/office/powerpoint/2010/main" val="240313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78AF-FD4F-4DB6-A91F-45CBE056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Constants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3D540-4AD1-47F2-94C5-A91596E8D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60966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225E-04B5-4027-B8ED-B2C0F3D7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D1881-300B-432F-9790-383DEAE91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9A3A5-B01D-4235-9A91-20B83B24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4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D227-232F-44AD-B42B-4CFBA586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7B06-EEA0-4906-B904-0AE70AAD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44830-4AB6-4C45-BA01-724276A8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BA1E36-F1BA-4669-B0E6-FDF87382C854}"/>
              </a:ext>
            </a:extLst>
          </p:cNvPr>
          <p:cNvSpPr/>
          <p:nvPr/>
        </p:nvSpPr>
        <p:spPr>
          <a:xfrm>
            <a:off x="701964" y="2983345"/>
            <a:ext cx="628072" cy="572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7CAD8-C76D-4B78-83A9-6C75346B46E8}"/>
              </a:ext>
            </a:extLst>
          </p:cNvPr>
          <p:cNvSpPr/>
          <p:nvPr/>
        </p:nvSpPr>
        <p:spPr>
          <a:xfrm>
            <a:off x="1330035" y="2987962"/>
            <a:ext cx="1126837" cy="572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A4555-24BC-4717-8E62-93F851589DEB}"/>
              </a:ext>
            </a:extLst>
          </p:cNvPr>
          <p:cNvSpPr/>
          <p:nvPr/>
        </p:nvSpPr>
        <p:spPr>
          <a:xfrm>
            <a:off x="2456873" y="2983343"/>
            <a:ext cx="230910" cy="572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835A7-73DA-40F1-8A3E-F8A4BA51970D}"/>
              </a:ext>
            </a:extLst>
          </p:cNvPr>
          <p:cNvSpPr txBox="1"/>
          <p:nvPr/>
        </p:nvSpPr>
        <p:spPr>
          <a:xfrm>
            <a:off x="701963" y="2609396"/>
            <a:ext cx="62786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BC579-7449-41BF-8058-EE14020FAA98}"/>
              </a:ext>
            </a:extLst>
          </p:cNvPr>
          <p:cNvSpPr txBox="1"/>
          <p:nvPr/>
        </p:nvSpPr>
        <p:spPr>
          <a:xfrm>
            <a:off x="1329827" y="2618630"/>
            <a:ext cx="11268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720D1-97C6-47D0-9DE1-E07D0735FBD1}"/>
              </a:ext>
            </a:extLst>
          </p:cNvPr>
          <p:cNvSpPr txBox="1"/>
          <p:nvPr/>
        </p:nvSpPr>
        <p:spPr>
          <a:xfrm>
            <a:off x="2462433" y="2614133"/>
            <a:ext cx="114133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semicolon</a:t>
            </a:r>
          </a:p>
        </p:txBody>
      </p:sp>
    </p:spTree>
    <p:extLst>
      <p:ext uri="{BB962C8B-B14F-4D97-AF65-F5344CB8AC3E}">
        <p14:creationId xmlns:p14="http://schemas.microsoft.com/office/powerpoint/2010/main" val="218647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780F-9698-4C7C-8F30-156DB682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70D3-2ECB-4333-B833-613E29CD7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ABDFC-5419-4DD6-B42D-CC858A7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7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EA47-5D6F-4889-94B8-7E9D4BB8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9ED3-3D74-42FE-9064-FC536D556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6B174-AFAA-4F23-8C74-505148555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7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01A6-A67A-465E-82B8-72BB1B05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75F75-2134-42E7-86A9-A4C7598C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05901-CE72-481E-AB7C-3A537DE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5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AC2B-82BD-4DFC-AB24-6742AFBC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3ECD-721A-45DF-B2B9-59FF46A2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22AC8-A588-4C78-9B67-0514AEF9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EFEE-74D3-473F-8335-2C9FECC9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9AA42-EBE2-4278-8DDD-5560A4886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B77E5-654F-412F-B7D4-64864B29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8FDD-20FC-4A75-B850-67F5D432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98AB-AB88-42B9-885D-2F9E9543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579A9-F16E-4318-BA6F-59BD9F15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750A-5277-46AB-9726-92BB6F6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CDDF-B7D3-4D8B-93DC-84BEDB7F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5A818-588E-4670-A037-8584708C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E6D1-2D83-49AF-BF24-2B5EE49E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17FC-AB7A-4A16-81AA-1E9B82DF8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C#  Vs </a:t>
            </a:r>
            <a:r>
              <a:rPr lang="en-US" dirty="0" err="1"/>
              <a:t>.Net</a:t>
            </a:r>
            <a:endParaRPr lang="en-US" dirty="0"/>
          </a:p>
          <a:p>
            <a:r>
              <a:rPr lang="en-US" dirty="0"/>
              <a:t>CLR (Common Language Run-time)</a:t>
            </a:r>
          </a:p>
          <a:p>
            <a:r>
              <a:rPr lang="en-US" dirty="0"/>
              <a:t>Architecture of </a:t>
            </a:r>
            <a:r>
              <a:rPr lang="en-US" dirty="0" err="1"/>
              <a:t>.Net</a:t>
            </a:r>
            <a:r>
              <a:rPr lang="en-US" dirty="0"/>
              <a:t> Applications</a:t>
            </a:r>
          </a:p>
          <a:p>
            <a:r>
              <a:rPr lang="en-US" dirty="0"/>
              <a:t>Our First C# Application</a:t>
            </a:r>
          </a:p>
          <a:p>
            <a:r>
              <a:rPr lang="en-US" dirty="0"/>
              <a:t>Primitive Types</a:t>
            </a:r>
          </a:p>
          <a:p>
            <a:r>
              <a:rPr lang="en-US" dirty="0"/>
              <a:t>Variable and Constants</a:t>
            </a:r>
          </a:p>
          <a:p>
            <a:r>
              <a:rPr lang="en-US" dirty="0"/>
              <a:t>Identifiers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A56ED-49C6-4A4F-9FA6-835411FA6B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Conventions</a:t>
            </a:r>
          </a:p>
          <a:p>
            <a:r>
              <a:rPr lang="en-US" dirty="0"/>
              <a:t>Integral Numbers</a:t>
            </a:r>
          </a:p>
          <a:p>
            <a:r>
              <a:rPr lang="en-US" dirty="0"/>
              <a:t>Real Numbers</a:t>
            </a:r>
          </a:p>
          <a:p>
            <a:r>
              <a:rPr lang="en-US" dirty="0"/>
              <a:t>Character</a:t>
            </a:r>
          </a:p>
          <a:p>
            <a:r>
              <a:rPr lang="en-US" dirty="0"/>
              <a:t>Boolean</a:t>
            </a:r>
          </a:p>
          <a:p>
            <a:r>
              <a:rPr lang="en-US" dirty="0"/>
              <a:t>Scope</a:t>
            </a:r>
          </a:p>
          <a:p>
            <a:r>
              <a:rPr lang="en-US"/>
              <a:t>Hands-On Demo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5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EE09-DFDC-4282-89B0-D1BA4B07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69B33-CFEC-4793-9A95-0681A230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6B212-6E5B-4168-815C-428EB3D1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8B33-7A6B-4995-B830-8B87351C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3E97-0736-4AF8-B640-58C2EFDE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C-Sharp,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9BDA3-CA76-452C-9ED8-FB984D07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1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571C-C728-4730-B775-0A0A5ADE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A4A9-E486-4AA4-917B-45BD0DD89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07A7-AB56-4F7B-AA8C-7B5CB8EE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3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493F-E80D-4709-BAFB-A7A1AFA7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7195-E67B-42EF-AE4C-9E1448D3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4B633-6190-42EA-9EBB-3C09B8CA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39EEB-ED8A-45FD-8BDC-4AE5AD6E40CF}"/>
              </a:ext>
            </a:extLst>
          </p:cNvPr>
          <p:cNvSpPr/>
          <p:nvPr/>
        </p:nvSpPr>
        <p:spPr>
          <a:xfrm>
            <a:off x="838200" y="1825625"/>
            <a:ext cx="4121727" cy="3836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D03-228B-45F4-90BD-45A284628B40}"/>
              </a:ext>
            </a:extLst>
          </p:cNvPr>
          <p:cNvSpPr/>
          <p:nvPr/>
        </p:nvSpPr>
        <p:spPr>
          <a:xfrm>
            <a:off x="1572491" y="2855479"/>
            <a:ext cx="3313545" cy="2400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59FA-1883-4D3F-8048-3F8D7AA1EEC7}"/>
              </a:ext>
            </a:extLst>
          </p:cNvPr>
          <p:cNvSpPr/>
          <p:nvPr/>
        </p:nvSpPr>
        <p:spPr>
          <a:xfrm>
            <a:off x="2205183" y="3897745"/>
            <a:ext cx="2514600" cy="1080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7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E09E67-30ED-4E27-A744-85459446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D6BE9-244F-4AC0-9E6C-749BFE550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867019-A51E-4B9D-97B7-89035F89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C692C3-BD71-4A30-891A-1B8CE9342F07}"/>
              </a:ext>
            </a:extLst>
          </p:cNvPr>
          <p:cNvSpPr/>
          <p:nvPr/>
        </p:nvSpPr>
        <p:spPr>
          <a:xfrm>
            <a:off x="330201" y="5844814"/>
            <a:ext cx="11741725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7B95B6-8E7C-413C-924B-73FDB57055E2}"/>
              </a:ext>
            </a:extLst>
          </p:cNvPr>
          <p:cNvSpPr/>
          <p:nvPr/>
        </p:nvSpPr>
        <p:spPr>
          <a:xfrm>
            <a:off x="3941619" y="3002177"/>
            <a:ext cx="778163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0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8131-B3D4-4DE9-B74D-81B36E64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C960-690E-4663-A148-527FB9070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6FF2-7D92-4248-8EB0-D559ADAF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B6D74E-8ACC-4CE0-AF30-46D2933BB461}"/>
              </a:ext>
            </a:extLst>
          </p:cNvPr>
          <p:cNvSpPr/>
          <p:nvPr/>
        </p:nvSpPr>
        <p:spPr>
          <a:xfrm>
            <a:off x="330201" y="5844814"/>
            <a:ext cx="11741725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693DD-1BBC-4697-8AA0-D72DAD08593D}"/>
              </a:ext>
            </a:extLst>
          </p:cNvPr>
          <p:cNvSpPr/>
          <p:nvPr/>
        </p:nvSpPr>
        <p:spPr>
          <a:xfrm>
            <a:off x="3941619" y="3002177"/>
            <a:ext cx="778163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E1A2A-4454-4BB2-8184-003EA6D983E9}"/>
              </a:ext>
            </a:extLst>
          </p:cNvPr>
          <p:cNvSpPr/>
          <p:nvPr/>
        </p:nvSpPr>
        <p:spPr>
          <a:xfrm>
            <a:off x="2834411" y="2798617"/>
            <a:ext cx="915553" cy="203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2266-A0EF-4FD4-B049-D499DECD7BFA}"/>
              </a:ext>
            </a:extLst>
          </p:cNvPr>
          <p:cNvSpPr txBox="1"/>
          <p:nvPr/>
        </p:nvSpPr>
        <p:spPr>
          <a:xfrm>
            <a:off x="-1" y="4178728"/>
            <a:ext cx="656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Build: Ctrl + Shift + b</a:t>
            </a:r>
          </a:p>
        </p:txBody>
      </p:sp>
    </p:spTree>
    <p:extLst>
      <p:ext uri="{BB962C8B-B14F-4D97-AF65-F5344CB8AC3E}">
        <p14:creationId xmlns:p14="http://schemas.microsoft.com/office/powerpoint/2010/main" val="3118536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0ECB-E05B-4F98-8424-2E8A7DB4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CE7B-2943-4D13-A162-80C98E27F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DBA4B-E5F7-41FA-BE56-44354B6A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4CE5D5-2439-451A-B755-117809C6C333}"/>
              </a:ext>
            </a:extLst>
          </p:cNvPr>
          <p:cNvSpPr txBox="1"/>
          <p:nvPr/>
        </p:nvSpPr>
        <p:spPr>
          <a:xfrm>
            <a:off x="3445165" y="3706052"/>
            <a:ext cx="4682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Run: Ctrl + F5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F1D27-3B87-4B22-95C6-0269824BD4AE}"/>
              </a:ext>
            </a:extLst>
          </p:cNvPr>
          <p:cNvSpPr txBox="1"/>
          <p:nvPr/>
        </p:nvSpPr>
        <p:spPr>
          <a:xfrm>
            <a:off x="5193146" y="1690688"/>
            <a:ext cx="616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Now we can run the application by pressing control and F5.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OK.</a:t>
            </a:r>
          </a:p>
        </p:txBody>
      </p:sp>
    </p:spTree>
    <p:extLst>
      <p:ext uri="{BB962C8B-B14F-4D97-AF65-F5344CB8AC3E}">
        <p14:creationId xmlns:p14="http://schemas.microsoft.com/office/powerpoint/2010/main" val="159317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4DBA-CB41-4A35-9F6D-289B4137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AFA10-DA47-432A-AD17-39DD3654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42DE4-D914-42A4-86E9-A7EE37C5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32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9B-144C-43B2-A939-5A545EC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BB28-7712-41EB-A2E6-D707876C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F9642-0C0C-48FA-9186-85B061D1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1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B202-43CB-47B7-ACD0-5AE92066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DCD2-71B7-480A-A16A-8417A2146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26DFE-F9DE-43FC-AE31-7A3D9FC3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8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75F680-69D1-4FE8-8094-55A8C89E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836AA7-CB6F-47B1-899B-1F9D5013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Type Conversions</a:t>
            </a:r>
          </a:p>
          <a:p>
            <a:r>
              <a:rPr lang="en-US" dirty="0"/>
              <a:t>Demo: Type Conversions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What are logical operators?</a:t>
            </a:r>
          </a:p>
          <a:p>
            <a:r>
              <a:rPr lang="en-US" dirty="0"/>
              <a:t>Demo: Operators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Quiz 1: Fundamental of C# and .NET</a:t>
            </a:r>
          </a:p>
          <a:p>
            <a:r>
              <a:rPr lang="en-US" dirty="0"/>
              <a:t>Quiz 2: Primitive Type and Expressions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3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DF1E-879E-4FC1-8579-5AEC03CD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7074-FE3A-4C1A-9E1B-3D47BEED9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EA5A-9A67-452F-8841-FDCB6AF4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3A4BF-E7BE-454C-ADDD-0C4D3C56F853}"/>
              </a:ext>
            </a:extLst>
          </p:cNvPr>
          <p:cNvSpPr/>
          <p:nvPr/>
        </p:nvSpPr>
        <p:spPr>
          <a:xfrm>
            <a:off x="2373745" y="2429165"/>
            <a:ext cx="360219" cy="1089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0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0EA7-E14B-4A37-AB3A-A8C294D96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D8F58-6A3D-4049-954E-69E5E7E02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61CC4-A6F8-4F6A-B701-4B67E496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1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4999-7211-4BE6-A7BD-702D4F88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C1B4-19B2-4807-9896-7C8CF8B0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B7810-42C8-428D-8EFA-5191088D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3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392C-0B30-4C6E-B7E6-46ABC552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3B9C-8E34-4E68-9467-3763247CC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6C57F-6CB8-4333-B287-E1610FB1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E8FF-495B-49BD-99DC-2E761FA5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6204-1AD9-44F1-B1F0-78EC813E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4A9C1-5B63-4AD7-82E8-C9B2C48B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78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E36F-E148-473E-97B7-1236A0A8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314F-2233-4429-A0E6-7DFAD2D15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06268-A0C1-49E5-A469-67C0917B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855284-4B97-4B8E-B641-ED8EAB9D6584}"/>
              </a:ext>
            </a:extLst>
          </p:cNvPr>
          <p:cNvSpPr/>
          <p:nvPr/>
        </p:nvSpPr>
        <p:spPr>
          <a:xfrm>
            <a:off x="330201" y="6232732"/>
            <a:ext cx="11741725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C0DE26-3C40-4EF9-84F6-37CB78BBEC5C}"/>
              </a:ext>
            </a:extLst>
          </p:cNvPr>
          <p:cNvSpPr/>
          <p:nvPr/>
        </p:nvSpPr>
        <p:spPr>
          <a:xfrm>
            <a:off x="2916382" y="4001294"/>
            <a:ext cx="1184563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8B33-7A6B-4995-B830-8B87351C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3E97-0736-4AF8-B640-58C2EFDE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C-Sharp,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9BDA3-CA76-452C-9ED8-FB984D07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4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571C-C728-4730-B775-0A0A5ADE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A4A9-E486-4AA4-917B-45BD0DD89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07A7-AB56-4F7B-AA8C-7B5CB8EE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82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493F-E80D-4709-BAFB-A7A1AFA7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7195-E67B-42EF-AE4C-9E1448D3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4B633-6190-42EA-9EBB-3C09B8CA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39EEB-ED8A-45FD-8BDC-4AE5AD6E40CF}"/>
              </a:ext>
            </a:extLst>
          </p:cNvPr>
          <p:cNvSpPr/>
          <p:nvPr/>
        </p:nvSpPr>
        <p:spPr>
          <a:xfrm>
            <a:off x="838200" y="1825625"/>
            <a:ext cx="4121727" cy="3836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D03-228B-45F4-90BD-45A284628B40}"/>
              </a:ext>
            </a:extLst>
          </p:cNvPr>
          <p:cNvSpPr/>
          <p:nvPr/>
        </p:nvSpPr>
        <p:spPr>
          <a:xfrm>
            <a:off x="1572491" y="2855479"/>
            <a:ext cx="3313545" cy="2400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59FA-1883-4D3F-8048-3F8D7AA1EEC7}"/>
              </a:ext>
            </a:extLst>
          </p:cNvPr>
          <p:cNvSpPr/>
          <p:nvPr/>
        </p:nvSpPr>
        <p:spPr>
          <a:xfrm>
            <a:off x="2205183" y="3897745"/>
            <a:ext cx="2514600" cy="1080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64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E09E67-30ED-4E27-A744-85459446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D6BE9-244F-4AC0-9E6C-749BFE550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867019-A51E-4B9D-97B7-89035F89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C692C3-BD71-4A30-891A-1B8CE9342F07}"/>
              </a:ext>
            </a:extLst>
          </p:cNvPr>
          <p:cNvSpPr/>
          <p:nvPr/>
        </p:nvSpPr>
        <p:spPr>
          <a:xfrm>
            <a:off x="330201" y="5844814"/>
            <a:ext cx="11741725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7B95B6-8E7C-413C-924B-73FDB57055E2}"/>
              </a:ext>
            </a:extLst>
          </p:cNvPr>
          <p:cNvSpPr/>
          <p:nvPr/>
        </p:nvSpPr>
        <p:spPr>
          <a:xfrm>
            <a:off x="3941619" y="3002177"/>
            <a:ext cx="778163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6C002-23F2-4B7D-B185-ED050B43DF21}"/>
              </a:ext>
            </a:extLst>
          </p:cNvPr>
          <p:cNvSpPr txBox="1"/>
          <p:nvPr/>
        </p:nvSpPr>
        <p:spPr>
          <a:xfrm>
            <a:off x="0" y="4001294"/>
            <a:ext cx="5264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Build: Ctrl + Shift + b</a:t>
            </a:r>
          </a:p>
        </p:txBody>
      </p:sp>
    </p:spTree>
    <p:extLst>
      <p:ext uri="{BB962C8B-B14F-4D97-AF65-F5344CB8AC3E}">
        <p14:creationId xmlns:p14="http://schemas.microsoft.com/office/powerpoint/2010/main" val="201656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9070-0EB2-4BD3-88CA-3BCA8EA3D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dirty="0" err="1"/>
              <a:t>.Net</a:t>
            </a:r>
            <a:r>
              <a:rPr lang="en-US" dirty="0"/>
              <a:t>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5ECB3-2220-487F-8DE0-19FD0A2C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378" y="1690688"/>
            <a:ext cx="488461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E0788-0778-4555-8469-181E7BB8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96" y="1690688"/>
            <a:ext cx="56055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5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8131-B3D4-4DE9-B74D-81B36E64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C960-690E-4663-A148-527FB9070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6FF2-7D92-4248-8EB0-D559ADAF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B6D74E-8ACC-4CE0-AF30-46D2933BB461}"/>
              </a:ext>
            </a:extLst>
          </p:cNvPr>
          <p:cNvSpPr/>
          <p:nvPr/>
        </p:nvSpPr>
        <p:spPr>
          <a:xfrm>
            <a:off x="330201" y="5844814"/>
            <a:ext cx="11741725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3693DD-1BBC-4697-8AA0-D72DAD08593D}"/>
              </a:ext>
            </a:extLst>
          </p:cNvPr>
          <p:cNvSpPr/>
          <p:nvPr/>
        </p:nvSpPr>
        <p:spPr>
          <a:xfrm>
            <a:off x="3941619" y="3002177"/>
            <a:ext cx="778163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E1A2A-4454-4BB2-8184-003EA6D983E9}"/>
              </a:ext>
            </a:extLst>
          </p:cNvPr>
          <p:cNvSpPr/>
          <p:nvPr/>
        </p:nvSpPr>
        <p:spPr>
          <a:xfrm>
            <a:off x="2834411" y="2798617"/>
            <a:ext cx="915553" cy="203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62266-A0EF-4FD4-B049-D499DECD7BFA}"/>
              </a:ext>
            </a:extLst>
          </p:cNvPr>
          <p:cNvSpPr txBox="1"/>
          <p:nvPr/>
        </p:nvSpPr>
        <p:spPr>
          <a:xfrm>
            <a:off x="-1" y="4178728"/>
            <a:ext cx="656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Build: Ctrl + Shift + b</a:t>
            </a:r>
          </a:p>
        </p:txBody>
      </p:sp>
    </p:spTree>
    <p:extLst>
      <p:ext uri="{BB962C8B-B14F-4D97-AF65-F5344CB8AC3E}">
        <p14:creationId xmlns:p14="http://schemas.microsoft.com/office/powerpoint/2010/main" val="4008132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0ECB-E05B-4F98-8424-2E8A7DB4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CE7B-2943-4D13-A162-80C98E27F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DBA4B-E5F7-41FA-BE56-44354B6A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4CE5D5-2439-451A-B755-117809C6C333}"/>
              </a:ext>
            </a:extLst>
          </p:cNvPr>
          <p:cNvSpPr txBox="1"/>
          <p:nvPr/>
        </p:nvSpPr>
        <p:spPr>
          <a:xfrm>
            <a:off x="3445165" y="3706052"/>
            <a:ext cx="4682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Run: Ctrl + F5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F1D27-3B87-4B22-95C6-0269824BD4AE}"/>
              </a:ext>
            </a:extLst>
          </p:cNvPr>
          <p:cNvSpPr txBox="1"/>
          <p:nvPr/>
        </p:nvSpPr>
        <p:spPr>
          <a:xfrm>
            <a:off x="5193146" y="1690688"/>
            <a:ext cx="6160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Now we can run the application by pressing control and F5.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OK.</a:t>
            </a:r>
          </a:p>
        </p:txBody>
      </p:sp>
    </p:spTree>
    <p:extLst>
      <p:ext uri="{BB962C8B-B14F-4D97-AF65-F5344CB8AC3E}">
        <p14:creationId xmlns:p14="http://schemas.microsoft.com/office/powerpoint/2010/main" val="3320793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4DBA-CB41-4A35-9F6D-289B4137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AFA10-DA47-432A-AD17-39DD3654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42DE4-D914-42A4-86E9-A7EE37C5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1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9B-144C-43B2-A939-5A545EC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BB28-7712-41EB-A2E6-D707876C7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F9642-0C0C-48FA-9186-85B061D1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59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B202-43CB-47B7-ACD0-5AE92066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DCD2-71B7-480A-A16A-8417A2146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26DFE-F9DE-43FC-AE31-7A3D9FC3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4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DF1E-879E-4FC1-8579-5AEC03CD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7074-FE3A-4C1A-9E1B-3D47BEED9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BEA5A-9A67-452F-8841-FDCB6AF4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3A4BF-E7BE-454C-ADDD-0C4D3C56F853}"/>
              </a:ext>
            </a:extLst>
          </p:cNvPr>
          <p:cNvSpPr/>
          <p:nvPr/>
        </p:nvSpPr>
        <p:spPr>
          <a:xfrm>
            <a:off x="2373745" y="2429165"/>
            <a:ext cx="360219" cy="1089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81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0EA7-E14B-4A37-AB3A-A8C294D96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D8F58-6A3D-4049-954E-69E5E7E02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61CC4-A6F8-4F6A-B701-4B67E496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9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4999-7211-4BE6-A7BD-702D4F88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C1B4-19B2-4807-9896-7C8CF8B0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B7810-42C8-428D-8EFA-5191088D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3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392C-0B30-4C6E-B7E6-46ABC552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3B9C-8E34-4E68-9467-3763247CC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6C57F-6CB8-4333-B287-E1610FB1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0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E8FF-495B-49BD-99DC-2E761FA5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6204-1AD9-44F1-B1F0-78EC813E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4A9C1-5B63-4AD7-82E8-C9B2C48B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5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C1952-2E15-431C-82B1-69B764F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21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30B6A-1F58-477D-9573-0F5968D5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85" y="0"/>
            <a:ext cx="51704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E36F-E148-473E-97B7-1236A0A8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314F-2233-4429-A0E6-7DFAD2D15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06268-A0C1-49E5-A469-67C0917B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855284-4B97-4B8E-B641-ED8EAB9D6584}"/>
              </a:ext>
            </a:extLst>
          </p:cNvPr>
          <p:cNvSpPr/>
          <p:nvPr/>
        </p:nvSpPr>
        <p:spPr>
          <a:xfrm>
            <a:off x="330201" y="6232732"/>
            <a:ext cx="11741725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C0DE26-3C40-4EF9-84F6-37CB78BBEC5C}"/>
              </a:ext>
            </a:extLst>
          </p:cNvPr>
          <p:cNvSpPr/>
          <p:nvPr/>
        </p:nvSpPr>
        <p:spPr>
          <a:xfrm>
            <a:off x="2916382" y="4001294"/>
            <a:ext cx="1184563" cy="33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4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F123-497F-4148-BDDD-1997A084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2999-D0FA-4EC4-A7C7-DB4B6F0EA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0CE09-2B8C-45A6-9AED-623A6D72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73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7CF8-BA9E-48FA-B9CF-2590CA79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CA595-225D-4B12-BAA3-AA6588F93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9F6D9B-6FAE-46E5-BAF5-1D866C79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A1B0-E381-4884-9818-A9E2548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9DC6-FECB-4984-92B1-1B4CE9D1F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64728B-6D7C-4D00-8467-FE68F87C6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9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2059-841C-4C81-A974-B365A4B6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4FB2-46E7-44E1-8B35-6F1A8ACB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5606A-B9CE-4CE9-8263-BD99061D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5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6E6B-94CE-4C87-A982-6177AD09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7183-656C-49CC-84FD-38C8E47F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8FF92-64B2-4033-A2C2-6298E5A4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5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419E-52E4-438E-B06A-61CE2699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8D3A-6FF3-4241-B106-7EA2A8CB3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E784-1BAA-45B3-BED9-9AAFA7DD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4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23D7-351A-4D42-B08D-0043EEC1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A4413-5915-418A-9D17-45B3959A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10B13-F6EC-42E8-A1A3-10F53D8D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8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1A63-8115-4FAC-93FE-55520812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BB3D-2BBD-4DD6-B452-7B5999FA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2ED0C-4E69-452C-B647-F2D69955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9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AA73-A721-44E4-B59E-5EC1E84A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8AF9-6F16-4407-989A-79A5C4FE6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6D116-F84C-4D74-BBD1-5FF8CC68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71DC-E24D-455F-BCAF-5C24EA00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Visual Studio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862AB-7FC4-412A-A3F1-1BE2B1A61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write C# code, you need Microsoft Visual Studio. Visual Studio comes in different editions: Community, Professional and Ultimate. As an individual, or a student or a small team, you can download Visual Studio Community Edition for free and build your free or paid apps with it. </a:t>
            </a:r>
          </a:p>
          <a:p>
            <a:pPr marL="0" indent="0">
              <a:buNone/>
            </a:pPr>
            <a:r>
              <a:rPr lang="en-US" dirty="0"/>
              <a:t>To download Visual Studio Community Edition, please visit: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https://www.visualstudio.com/en-us/products/visual-studio-community-vs.aspx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24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E4E5-60EC-4945-847C-7738744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D102-AF64-46A2-99CB-897604A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3DD57-4092-4EA3-8C34-E06EFE0E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0C52A460-C2FD-4472-841A-6AC203D87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044" y="3068193"/>
            <a:ext cx="65" cy="276999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47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5AB-8EF2-4095-BE7E-143037B2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40AD-3533-442A-B8E3-B33A6B6DB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345EF-F68D-4EE8-888F-9B4F3BAA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9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2A5E-0F5F-4327-A94C-0337145D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AD26-0EB9-4AE0-903B-210CE01C8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FC2D0-D695-4784-9DE4-F6E9CA6C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7806CA-7E69-4476-8A91-795C9C0841F0}"/>
              </a:ext>
            </a:extLst>
          </p:cNvPr>
          <p:cNvSpPr/>
          <p:nvPr/>
        </p:nvSpPr>
        <p:spPr>
          <a:xfrm>
            <a:off x="218114" y="5528345"/>
            <a:ext cx="5877886" cy="964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B1F5C-122A-429E-83A2-F937CD06C8A2}"/>
              </a:ext>
            </a:extLst>
          </p:cNvPr>
          <p:cNvSpPr/>
          <p:nvPr/>
        </p:nvSpPr>
        <p:spPr>
          <a:xfrm>
            <a:off x="2956071" y="3884103"/>
            <a:ext cx="1792098" cy="4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32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3936-3488-484A-8A99-EE52EA6C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1144-E323-48AE-B076-463E164DE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B1DE2-3991-44CA-BD5F-A21A37C0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8FD528-ABEC-4B0F-BE65-A27CBAF00B26}"/>
              </a:ext>
            </a:extLst>
          </p:cNvPr>
          <p:cNvSpPr/>
          <p:nvPr/>
        </p:nvSpPr>
        <p:spPr>
          <a:xfrm>
            <a:off x="218114" y="5528345"/>
            <a:ext cx="5877886" cy="964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04D1A-C5B0-4ED2-ABF4-512755EC4F63}"/>
              </a:ext>
            </a:extLst>
          </p:cNvPr>
          <p:cNvSpPr/>
          <p:nvPr/>
        </p:nvSpPr>
        <p:spPr>
          <a:xfrm>
            <a:off x="3023183" y="3707934"/>
            <a:ext cx="2488384" cy="4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6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32C3-84B7-4A8A-A0CA-8D78EA97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FB8A3-1C33-4383-95CE-85A74741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4DF7B-2B68-440B-87B3-882E3B03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B43DB4-41B4-45A7-994A-18F4A980462E}"/>
              </a:ext>
            </a:extLst>
          </p:cNvPr>
          <p:cNvSpPr/>
          <p:nvPr/>
        </p:nvSpPr>
        <p:spPr>
          <a:xfrm>
            <a:off x="218114" y="5528345"/>
            <a:ext cx="5877886" cy="964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D0F23-4B39-4451-AC7F-DE47AB610A82}"/>
              </a:ext>
            </a:extLst>
          </p:cNvPr>
          <p:cNvSpPr/>
          <p:nvPr/>
        </p:nvSpPr>
        <p:spPr>
          <a:xfrm>
            <a:off x="3157057" y="3408181"/>
            <a:ext cx="1775670" cy="34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1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B342-F89C-40F0-A16B-C69BB43B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A54B0-B4EB-45BF-B9AB-01E1F462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B7884-7BA1-4C47-8AB1-9A8DE2F6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4E8CEF-4DBB-45ED-A585-8BB2EE1C2D0D}"/>
              </a:ext>
            </a:extLst>
          </p:cNvPr>
          <p:cNvSpPr/>
          <p:nvPr/>
        </p:nvSpPr>
        <p:spPr>
          <a:xfrm>
            <a:off x="0" y="339339"/>
            <a:ext cx="1065402" cy="34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7776-6F24-4FA5-B9EA-49C846CA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2F77-8AE0-4523-8BE3-92237E213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70D3A-6CE2-49EC-BB46-F46D63FC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FAD6B-3734-48DB-9452-9785D6BF90C7}"/>
              </a:ext>
            </a:extLst>
          </p:cNvPr>
          <p:cNvSpPr/>
          <p:nvPr/>
        </p:nvSpPr>
        <p:spPr>
          <a:xfrm>
            <a:off x="218114" y="5528345"/>
            <a:ext cx="5877886" cy="964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AB69F-24EE-4E2A-AF3D-E35893953F9F}"/>
              </a:ext>
            </a:extLst>
          </p:cNvPr>
          <p:cNvSpPr/>
          <p:nvPr/>
        </p:nvSpPr>
        <p:spPr>
          <a:xfrm>
            <a:off x="3148667" y="3634684"/>
            <a:ext cx="2245453" cy="34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68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0E50-C498-4603-BB37-3D5BACBE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6CB2-78F4-4FDE-B31D-827185F6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74BB-6F17-46A0-923A-26148A40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EC090B-4BD8-48FC-9EC5-2CF4D084F90C}"/>
              </a:ext>
            </a:extLst>
          </p:cNvPr>
          <p:cNvSpPr/>
          <p:nvPr/>
        </p:nvSpPr>
        <p:spPr>
          <a:xfrm>
            <a:off x="218114" y="5461233"/>
            <a:ext cx="5877886" cy="1031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64FF1-F59C-466E-959E-991AADD0F95C}"/>
              </a:ext>
            </a:extLst>
          </p:cNvPr>
          <p:cNvSpPr/>
          <p:nvPr/>
        </p:nvSpPr>
        <p:spPr>
          <a:xfrm>
            <a:off x="3148667" y="3634684"/>
            <a:ext cx="3579304" cy="34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7919-A527-4986-9352-05CC881B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9E4C-F1AC-4AB0-BE99-04F30744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4DBBB-785C-4A33-BD57-C375D65C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88A729-B8A4-44DE-AAE7-5E9AA6A19795}"/>
              </a:ext>
            </a:extLst>
          </p:cNvPr>
          <p:cNvSpPr/>
          <p:nvPr/>
        </p:nvSpPr>
        <p:spPr>
          <a:xfrm>
            <a:off x="41246" y="251364"/>
            <a:ext cx="1065402" cy="34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1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AB42-CFE9-4E87-B0E8-039EC37C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6750-850E-4ED6-8417-1D5A2AA4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E297B-80E5-4195-9BD3-7A4F8960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C7A6B-2D81-4BE0-A720-DC37C6FB7D99}"/>
              </a:ext>
            </a:extLst>
          </p:cNvPr>
          <p:cNvSpPr/>
          <p:nvPr/>
        </p:nvSpPr>
        <p:spPr>
          <a:xfrm>
            <a:off x="218114" y="5251508"/>
            <a:ext cx="5877886" cy="1031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7BE99-CBCA-4B8C-8F04-D7FD936C4D8B}"/>
              </a:ext>
            </a:extLst>
          </p:cNvPr>
          <p:cNvSpPr/>
          <p:nvPr/>
        </p:nvSpPr>
        <p:spPr>
          <a:xfrm>
            <a:off x="3148667" y="3565321"/>
            <a:ext cx="3579304" cy="26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B173-B976-452B-A45A-D3D6D3B8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38BB-F284-4424-ACF7-630BE67B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What is a namespace?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type that contains code for the program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container for classes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deployable unit of an application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Answer: B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What is JIT Compilation?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compilation of IL code to native machine code at runtime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compilation of C# code to native 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compilation of C# code to IL code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Answer: A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What is an assembly?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piece of code that is executed by CLR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 of one or more classes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single unit of deployment of .NET applications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Answer: 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54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71D6-763C-4595-A7B2-690FAA5C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C9F75-73AF-4A75-9FD8-7D433D83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039CD-3B17-410D-9E9C-04400EE5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F714D-2DCA-4F39-880D-E3CE594BD2EE}"/>
              </a:ext>
            </a:extLst>
          </p:cNvPr>
          <p:cNvSpPr/>
          <p:nvPr/>
        </p:nvSpPr>
        <p:spPr>
          <a:xfrm>
            <a:off x="41945" y="365125"/>
            <a:ext cx="5058561" cy="315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E004A-5E16-44EA-AA28-FE1EA695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67" y="1027906"/>
            <a:ext cx="6752046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1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D417-45FA-4EF2-83E5-F3DC4877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8046-A697-4EBC-B66F-C27EB9B5A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408A6-B232-4E60-BB03-4C7EB124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697E2E-A746-4FA5-B6AE-69486A5D0D9A}"/>
              </a:ext>
            </a:extLst>
          </p:cNvPr>
          <p:cNvSpPr/>
          <p:nvPr/>
        </p:nvSpPr>
        <p:spPr>
          <a:xfrm>
            <a:off x="218114" y="5251508"/>
            <a:ext cx="5877886" cy="1031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0FD9-A308-4BF0-BC71-91DE3F06ACF3}"/>
              </a:ext>
            </a:extLst>
          </p:cNvPr>
          <p:cNvSpPr/>
          <p:nvPr/>
        </p:nvSpPr>
        <p:spPr>
          <a:xfrm>
            <a:off x="2759978" y="1434517"/>
            <a:ext cx="7692705" cy="2927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44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6220-4A4A-4DA7-B3A6-B4E5B94F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67732-9945-48BE-969A-4C80C5AF3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27BAB-3CF0-4E25-B46B-8538F06F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612BFA-A876-4F63-9E5A-C6D8029B4086}"/>
              </a:ext>
            </a:extLst>
          </p:cNvPr>
          <p:cNvSpPr/>
          <p:nvPr/>
        </p:nvSpPr>
        <p:spPr>
          <a:xfrm>
            <a:off x="0" y="230188"/>
            <a:ext cx="5877886" cy="264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6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30BD-A1E7-4519-9BDD-6D93E971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5D89-C03E-47A0-B895-8D97AA057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04A76-DA70-4763-AA5A-A02B654F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132E15-B640-46C7-A1B7-7DF5E8251E7B}"/>
              </a:ext>
            </a:extLst>
          </p:cNvPr>
          <p:cNvSpPr/>
          <p:nvPr/>
        </p:nvSpPr>
        <p:spPr>
          <a:xfrm>
            <a:off x="218114" y="5251508"/>
            <a:ext cx="5877886" cy="1031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B90253-3B13-4129-9E1B-F5ED7A2C8A77}"/>
              </a:ext>
            </a:extLst>
          </p:cNvPr>
          <p:cNvSpPr/>
          <p:nvPr/>
        </p:nvSpPr>
        <p:spPr>
          <a:xfrm>
            <a:off x="2759978" y="1434517"/>
            <a:ext cx="7692705" cy="2927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5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2B59-7A96-4C45-B0F3-6A073B59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42DF3-2243-4EB5-9A75-783B72D5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02995-B6D7-46E4-BA0A-09FE4719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D5E23E-102F-4E15-932B-B94D2FE7A6E6}"/>
              </a:ext>
            </a:extLst>
          </p:cNvPr>
          <p:cNvSpPr/>
          <p:nvPr/>
        </p:nvSpPr>
        <p:spPr>
          <a:xfrm>
            <a:off x="0" y="230188"/>
            <a:ext cx="5877886" cy="264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9E90-7788-4983-945A-6BD6453E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7D582-DFE5-4385-A079-AA89498C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C1D1F"/>
                </a:solidFill>
                <a:effectLst/>
                <a:latin typeface="sf pro text"/>
              </a:rPr>
              <a:t>C# vs .NET</a:t>
            </a:r>
            <a:b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</a:br>
            <a:endParaRPr lang="en-US" b="0" i="0" dirty="0">
              <a:solidFill>
                <a:srgbClr val="1C1D1F"/>
              </a:solidFill>
              <a:effectLst/>
              <a:latin typeface="sf pro text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  <a:t>C# is a programming language, while .NET is a framework. It consists of a run-time environment (CLR) and a class library that we use for building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b="1" i="0" dirty="0">
                <a:solidFill>
                  <a:srgbClr val="1C1D1F"/>
                </a:solidFill>
                <a:effectLst/>
                <a:latin typeface="sf pro text"/>
              </a:rPr>
              <a:t>CLR</a:t>
            </a:r>
            <a:b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</a:br>
            <a:endParaRPr lang="en-US" b="0" i="0" dirty="0">
              <a:solidFill>
                <a:srgbClr val="1C1D1F"/>
              </a:solidFill>
              <a:effectLst/>
              <a:latin typeface="sf pro text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  <a:t>When you compile an application, C# compiler compiles your code to IL (Intermediate Language) code. IL code is platform agnostics, which makes it possible to a take a C# program on a different computer with different hardware architecture and operating system and run it. For this to happen, we need CLR. When you run a C# application, CLR compiles the IL code into the native machine code for the computer on which it is running. This process is called Just-in-time Compilation (JIT).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B876-1B18-417F-BFC6-6713F8C9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127D-C26A-45B7-B43C-BEBDEA656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C1D1F"/>
                </a:solidFill>
                <a:effectLst/>
                <a:latin typeface="sf pro text"/>
              </a:rPr>
              <a:t>Architecture of .NET Applications</a:t>
            </a:r>
            <a:b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</a:br>
            <a:endParaRPr lang="en-US" b="0" i="0" dirty="0">
              <a:solidFill>
                <a:srgbClr val="1C1D1F"/>
              </a:solidFill>
              <a:effectLst/>
              <a:latin typeface="sf pro text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  <a:t>In terms of architecture, an application written with C# consists of building blocks called classes. A class is a container for data (attributes) and methods (functions). Attributes represent the state of the application. Methods include code. They have logic. That's where we implement our algorithms and write code.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  <a:t>A namespace is a container for related classes. So as your application grows in size, you may want to group the related classes into various namespaces for better maintainability.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C1D1F"/>
                </a:solidFill>
                <a:effectLst/>
                <a:latin typeface="sf pro text"/>
              </a:rPr>
              <a:t>As the number of classes and namespaces even grow further, you may want to physically separate related namespaces into separate assemblies. An assembly is a file (DLL or EXE) that contains one or more namespaces and classes. An EXE file represents a program that can be executed. A DLL is a file that includes code that can be re-used across different programs.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166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2075</TotalTime>
  <Words>662</Words>
  <Application>Microsoft Office PowerPoint</Application>
  <PresentationFormat>Widescreen</PresentationFormat>
  <Paragraphs>78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Gill Sans MT</vt:lpstr>
      <vt:lpstr>sf pro text</vt:lpstr>
      <vt:lpstr>Gallery</vt:lpstr>
      <vt:lpstr>C# Fundamentals Day - 1</vt:lpstr>
      <vt:lpstr>Topics</vt:lpstr>
      <vt:lpstr>Continue..</vt:lpstr>
      <vt:lpstr>Architecture of .Net Applications</vt:lpstr>
      <vt:lpstr>PowerPoint Presentation</vt:lpstr>
      <vt:lpstr>Get Visual Studio IDE</vt:lpstr>
      <vt:lpstr>Quiz Time</vt:lpstr>
      <vt:lpstr>Summary:</vt:lpstr>
      <vt:lpstr>Continue..</vt:lpstr>
      <vt:lpstr>Variables and Constants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Fundamentals</dc:title>
  <dc:creator>Hunaid Hussain</dc:creator>
  <cp:lastModifiedBy>Hunaid Hussain</cp:lastModifiedBy>
  <cp:revision>66</cp:revision>
  <dcterms:created xsi:type="dcterms:W3CDTF">2022-01-04T12:54:02Z</dcterms:created>
  <dcterms:modified xsi:type="dcterms:W3CDTF">2022-01-09T20:45:16Z</dcterms:modified>
</cp:coreProperties>
</file>